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09" r:id="rId3"/>
    <p:sldId id="290" r:id="rId4"/>
    <p:sldId id="308" r:id="rId5"/>
    <p:sldId id="289" r:id="rId6"/>
    <p:sldId id="310" r:id="rId7"/>
    <p:sldId id="311" r:id="rId8"/>
    <p:sldId id="312" r:id="rId9"/>
    <p:sldId id="292" r:id="rId10"/>
    <p:sldId id="314" r:id="rId11"/>
    <p:sldId id="291" r:id="rId12"/>
    <p:sldId id="274" r:id="rId13"/>
    <p:sldId id="321" r:id="rId14"/>
    <p:sldId id="295" r:id="rId15"/>
    <p:sldId id="296" r:id="rId16"/>
    <p:sldId id="299" r:id="rId17"/>
    <p:sldId id="300" r:id="rId18"/>
    <p:sldId id="306" r:id="rId19"/>
    <p:sldId id="293" r:id="rId20"/>
    <p:sldId id="315" r:id="rId21"/>
    <p:sldId id="294" r:id="rId22"/>
    <p:sldId id="301" r:id="rId23"/>
    <p:sldId id="305" r:id="rId24"/>
    <p:sldId id="302" r:id="rId25"/>
    <p:sldId id="304" r:id="rId26"/>
    <p:sldId id="303" r:id="rId27"/>
    <p:sldId id="307" r:id="rId28"/>
    <p:sldId id="282" r:id="rId29"/>
    <p:sldId id="316" r:id="rId30"/>
    <p:sldId id="317" r:id="rId31"/>
    <p:sldId id="319" r:id="rId32"/>
    <p:sldId id="318" r:id="rId33"/>
    <p:sldId id="320" r:id="rId34"/>
    <p:sldId id="323" r:id="rId35"/>
    <p:sldId id="322" r:id="rId3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/>
    <p:restoredTop sz="95652"/>
  </p:normalViewPr>
  <p:slideViewPr>
    <p:cSldViewPr>
      <p:cViewPr>
        <p:scale>
          <a:sx n="85" d="100"/>
          <a:sy n="85" d="100"/>
        </p:scale>
        <p:origin x="160" y="4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6FECC-9A8A-C144-BB6A-EF27F3446CC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0BA7A-377D-DD4B-A719-80421D64A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04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CNIPA = China National Intellectual Property and Administration</a:t>
            </a:r>
          </a:p>
          <a:p>
            <a:r>
              <a:rPr lang="en-US" dirty="0" err="1" smtClean="0"/>
              <a:t>inPASS</a:t>
            </a:r>
            <a:r>
              <a:rPr lang="en-US" dirty="0" smtClean="0"/>
              <a:t> = Indian Patent Advanced Search System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82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1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63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78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3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5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4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9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91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9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94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7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75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4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86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42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9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58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9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9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21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15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10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99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27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6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0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14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7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0BA7A-377D-DD4B-A719-80421D64A0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8"/>
            <a:ext cx="9144000" cy="954405"/>
          </a:xfrm>
          <a:custGeom>
            <a:avLst/>
            <a:gdLst/>
            <a:ahLst/>
            <a:cxnLst/>
            <a:rect l="l" t="t" r="r" b="b"/>
            <a:pathLst>
              <a:path w="9144000" h="954405">
                <a:moveTo>
                  <a:pt x="9144000" y="0"/>
                </a:moveTo>
                <a:lnTo>
                  <a:pt x="0" y="0"/>
                </a:lnTo>
                <a:lnTo>
                  <a:pt x="0" y="954112"/>
                </a:lnTo>
                <a:lnTo>
                  <a:pt x="9144000" y="954112"/>
                </a:lnTo>
                <a:lnTo>
                  <a:pt x="9144000" y="0"/>
                </a:lnTo>
                <a:close/>
              </a:path>
            </a:pathLst>
          </a:custGeom>
          <a:solidFill>
            <a:srgbClr val="354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8196"/>
            <a:ext cx="9144000" cy="360045"/>
          </a:xfrm>
          <a:custGeom>
            <a:avLst/>
            <a:gdLst/>
            <a:ahLst/>
            <a:cxnLst/>
            <a:rect l="l" t="t" r="r" b="b"/>
            <a:pathLst>
              <a:path w="9144000" h="360045">
                <a:moveTo>
                  <a:pt x="9144000" y="0"/>
                </a:moveTo>
                <a:lnTo>
                  <a:pt x="0" y="0"/>
                </a:lnTo>
                <a:lnTo>
                  <a:pt x="0" y="359800"/>
                </a:lnTo>
                <a:lnTo>
                  <a:pt x="9144000" y="359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98196"/>
            <a:ext cx="9144000" cy="360045"/>
          </a:xfrm>
          <a:custGeom>
            <a:avLst/>
            <a:gdLst/>
            <a:ahLst/>
            <a:cxnLst/>
            <a:rect l="l" t="t" r="r" b="b"/>
            <a:pathLst>
              <a:path w="9144000" h="360045">
                <a:moveTo>
                  <a:pt x="9144000" y="359800"/>
                </a:moveTo>
                <a:lnTo>
                  <a:pt x="9144000" y="0"/>
                </a:lnTo>
                <a:lnTo>
                  <a:pt x="0" y="0"/>
                </a:lnTo>
                <a:lnTo>
                  <a:pt x="0" y="359800"/>
                </a:lnTo>
              </a:path>
            </a:pathLst>
          </a:custGeom>
          <a:ln w="9525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78279" y="23875"/>
            <a:ext cx="6187440" cy="8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1">
                <a:solidFill>
                  <a:schemeClr val="hlink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1">
                <a:solidFill>
                  <a:schemeClr val="hlink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1">
                <a:solidFill>
                  <a:schemeClr val="hlink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1">
                <a:solidFill>
                  <a:schemeClr val="hlink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1">
                <a:solidFill>
                  <a:schemeClr val="hlink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8"/>
            <a:ext cx="9144000" cy="954405"/>
          </a:xfrm>
          <a:custGeom>
            <a:avLst/>
            <a:gdLst/>
            <a:ahLst/>
            <a:cxnLst/>
            <a:rect l="l" t="t" r="r" b="b"/>
            <a:pathLst>
              <a:path w="9144000" h="954405">
                <a:moveTo>
                  <a:pt x="9144000" y="0"/>
                </a:moveTo>
                <a:lnTo>
                  <a:pt x="0" y="0"/>
                </a:lnTo>
                <a:lnTo>
                  <a:pt x="0" y="954112"/>
                </a:lnTo>
                <a:lnTo>
                  <a:pt x="9144000" y="954112"/>
                </a:lnTo>
                <a:lnTo>
                  <a:pt x="9144000" y="0"/>
                </a:lnTo>
                <a:close/>
              </a:path>
            </a:pathLst>
          </a:custGeom>
          <a:solidFill>
            <a:srgbClr val="354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8196"/>
            <a:ext cx="9144000" cy="360045"/>
          </a:xfrm>
          <a:custGeom>
            <a:avLst/>
            <a:gdLst/>
            <a:ahLst/>
            <a:cxnLst/>
            <a:rect l="l" t="t" r="r" b="b"/>
            <a:pathLst>
              <a:path w="9144000" h="360045">
                <a:moveTo>
                  <a:pt x="9144000" y="0"/>
                </a:moveTo>
                <a:lnTo>
                  <a:pt x="0" y="0"/>
                </a:lnTo>
                <a:lnTo>
                  <a:pt x="0" y="359800"/>
                </a:lnTo>
                <a:lnTo>
                  <a:pt x="9144000" y="359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98196"/>
            <a:ext cx="9144000" cy="360045"/>
          </a:xfrm>
          <a:custGeom>
            <a:avLst/>
            <a:gdLst/>
            <a:ahLst/>
            <a:cxnLst/>
            <a:rect l="l" t="t" r="r" b="b"/>
            <a:pathLst>
              <a:path w="9144000" h="360045">
                <a:moveTo>
                  <a:pt x="9144000" y="359800"/>
                </a:moveTo>
                <a:lnTo>
                  <a:pt x="9144000" y="0"/>
                </a:lnTo>
                <a:lnTo>
                  <a:pt x="0" y="0"/>
                </a:lnTo>
                <a:lnTo>
                  <a:pt x="0" y="359800"/>
                </a:lnTo>
              </a:path>
            </a:pathLst>
          </a:custGeom>
          <a:ln w="9525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8166" y="-65786"/>
            <a:ext cx="6487667" cy="1001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0738" y="1405508"/>
            <a:ext cx="8002523" cy="2855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723382" y="6599874"/>
            <a:ext cx="2929890" cy="20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1">
                <a:solidFill>
                  <a:schemeClr val="hlink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24.png"/><Relationship Id="rId6" Type="http://schemas.openxmlformats.org/officeDocument/2006/relationships/hyperlink" Target="https://worldwide.espacenet.com/?locale=en_E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752600" cy="1426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400" y="1393869"/>
            <a:ext cx="6325870" cy="41376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28600" algn="ctr">
              <a:lnSpc>
                <a:spcPct val="100000"/>
              </a:lnSpc>
              <a:spcBef>
                <a:spcPts val="105"/>
              </a:spcBef>
            </a:pPr>
            <a:r>
              <a:rPr lang="en-US" sz="4400" b="0" spc="-10" dirty="0" smtClean="0">
                <a:solidFill>
                  <a:srgbClr val="000000"/>
                </a:solidFill>
                <a:latin typeface="Carlito"/>
                <a:cs typeface="Carlito"/>
              </a:rPr>
              <a:t>Introduction to </a:t>
            </a:r>
            <a:r>
              <a:rPr sz="4400" b="0" spc="-10" dirty="0" smtClean="0">
                <a:solidFill>
                  <a:srgbClr val="000000"/>
                </a:solidFill>
                <a:latin typeface="Carlito"/>
                <a:cs typeface="Carlito"/>
              </a:rPr>
              <a:t>Intellectual  </a:t>
            </a:r>
            <a:r>
              <a:rPr sz="4400" b="0" spc="-10" dirty="0">
                <a:solidFill>
                  <a:srgbClr val="000000"/>
                </a:solidFill>
                <a:latin typeface="Carlito"/>
                <a:cs typeface="Carlito"/>
              </a:rPr>
              <a:t>Property </a:t>
            </a:r>
            <a:r>
              <a:rPr sz="4400" b="0" spc="-10" dirty="0" smtClean="0">
                <a:solidFill>
                  <a:srgbClr val="000000"/>
                </a:solidFill>
                <a:latin typeface="Carlito"/>
                <a:cs typeface="Carlito"/>
              </a:rPr>
              <a:t>Rights</a:t>
            </a:r>
            <a:r>
              <a:rPr lang="en-US" sz="4400" b="0" spc="-10" dirty="0" smtClean="0">
                <a:solidFill>
                  <a:srgbClr val="000000"/>
                </a:solidFill>
                <a:latin typeface="Carlito"/>
                <a:cs typeface="Carlito"/>
              </a:rPr>
              <a:t/>
            </a:r>
            <a:br>
              <a:rPr lang="en-US" sz="4400" b="0" spc="-10" dirty="0" smtClean="0">
                <a:solidFill>
                  <a:srgbClr val="000000"/>
                </a:solidFill>
                <a:latin typeface="Carlito"/>
                <a:cs typeface="Carlito"/>
              </a:rPr>
            </a:br>
            <a:r>
              <a:rPr lang="en-US" sz="4400" b="0" spc="-10" dirty="0" smtClean="0">
                <a:solidFill>
                  <a:srgbClr val="000000"/>
                </a:solidFill>
                <a:latin typeface="Carlito"/>
                <a:cs typeface="Carlito"/>
              </a:rPr>
              <a:t>(Patent Database Searches)</a:t>
            </a:r>
            <a:br>
              <a:rPr lang="en-US" sz="4400" b="0" spc="-10" dirty="0" smtClean="0">
                <a:solidFill>
                  <a:srgbClr val="000000"/>
                </a:solidFill>
                <a:latin typeface="Carlito"/>
                <a:cs typeface="Carlito"/>
              </a:rPr>
            </a:br>
            <a:r>
              <a:rPr lang="en-US" sz="4400" b="0" spc="-10" dirty="0" smtClean="0">
                <a:solidFill>
                  <a:srgbClr val="000000"/>
                </a:solidFill>
                <a:latin typeface="Carlito"/>
                <a:cs typeface="Carlito"/>
              </a:rPr>
              <a:t/>
            </a:r>
            <a:br>
              <a:rPr lang="en-US" sz="4400" b="0" spc="-10" dirty="0" smtClean="0">
                <a:solidFill>
                  <a:srgbClr val="000000"/>
                </a:solidFill>
                <a:latin typeface="Carlito"/>
                <a:cs typeface="Carlito"/>
              </a:rPr>
            </a:br>
            <a:r>
              <a:rPr lang="en-US" sz="2800" b="0" spc="-10" dirty="0" smtClean="0">
                <a:solidFill>
                  <a:srgbClr val="000000"/>
                </a:solidFill>
                <a:latin typeface="Carlito"/>
                <a:cs typeface="Carlito"/>
              </a:rPr>
              <a:t>(3IT)</a:t>
            </a:r>
            <a:br>
              <a:rPr lang="en-US" sz="2800" b="0" spc="-10" dirty="0" smtClean="0">
                <a:solidFill>
                  <a:srgbClr val="000000"/>
                </a:solidFill>
                <a:latin typeface="Carlito"/>
                <a:cs typeface="Carlito"/>
              </a:rPr>
            </a:br>
            <a:r>
              <a:rPr lang="en-US" sz="4400" b="0" spc="-10" dirty="0" smtClean="0">
                <a:solidFill>
                  <a:srgbClr val="000000"/>
                </a:solidFill>
                <a:latin typeface="Carlito"/>
                <a:cs typeface="Carlito"/>
              </a:rPr>
              <a:t/>
            </a:r>
            <a:br>
              <a:rPr lang="en-US" sz="4400" b="0" spc="-10" dirty="0" smtClean="0">
                <a:solidFill>
                  <a:srgbClr val="000000"/>
                </a:solidFill>
                <a:latin typeface="Carlito"/>
                <a:cs typeface="Carlito"/>
              </a:rPr>
            </a:br>
            <a:r>
              <a:rPr lang="en-US" sz="2000" b="0" spc="-10" dirty="0" smtClean="0">
                <a:solidFill>
                  <a:srgbClr val="000000"/>
                </a:solidFill>
                <a:latin typeface="Carlito"/>
                <a:cs typeface="Carlito"/>
              </a:rPr>
              <a:t>29</a:t>
            </a:r>
            <a:r>
              <a:rPr lang="en-US" sz="2000" b="0" spc="-10" baseline="30000" dirty="0" smtClean="0">
                <a:solidFill>
                  <a:srgbClr val="000000"/>
                </a:solidFill>
                <a:latin typeface="Carlito"/>
                <a:cs typeface="Carlito"/>
              </a:rPr>
              <a:t>th</a:t>
            </a:r>
            <a:r>
              <a:rPr lang="en-US" sz="2000" b="0" spc="-10" dirty="0" smtClean="0">
                <a:solidFill>
                  <a:srgbClr val="000000"/>
                </a:solidFill>
                <a:latin typeface="Carlito"/>
                <a:cs typeface="Carlito"/>
              </a:rPr>
              <a:t> August 2025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4548" y="6216523"/>
            <a:ext cx="348030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1" spc="-10" dirty="0" smtClean="0">
                <a:latin typeface="Carlito"/>
                <a:cs typeface="Carlito"/>
              </a:rPr>
              <a:t>Presenter: </a:t>
            </a:r>
            <a:r>
              <a:rPr sz="1800" b="1" spc="-10" dirty="0" smtClean="0">
                <a:latin typeface="Carlito"/>
                <a:cs typeface="Carlito"/>
              </a:rPr>
              <a:t>Karma </a:t>
            </a:r>
            <a:r>
              <a:rPr sz="1800" b="1" spc="-10" dirty="0">
                <a:latin typeface="Carlito"/>
                <a:cs typeface="Carlito"/>
              </a:rPr>
              <a:t>Kelzang</a:t>
            </a:r>
            <a:r>
              <a:rPr sz="1800" b="1" spc="-6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Eudon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09205" y="5267568"/>
            <a:ext cx="1534795" cy="1548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" y="5267568"/>
            <a:ext cx="1565031" cy="1565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74" y="18181"/>
            <a:ext cx="1499626" cy="1543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Types of Searches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266762" y="935989"/>
            <a:ext cx="8534400" cy="209031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57200" indent="-457200" algn="just">
              <a:spcAft>
                <a:spcPts val="1800"/>
              </a:spcAft>
              <a:buFont typeface="Arial" charset="0"/>
              <a:buChar char="•"/>
            </a:pPr>
            <a:r>
              <a:rPr lang="en-US" sz="3200" dirty="0" smtClean="0"/>
              <a:t>Freedom to operate searches </a:t>
            </a:r>
            <a:r>
              <a:rPr lang="en-US" sz="2400" dirty="0" smtClean="0">
                <a:solidFill>
                  <a:srgbClr val="FF0000"/>
                </a:solidFill>
              </a:rPr>
              <a:t>(Can I produce and/</a:t>
            </a:r>
            <a:r>
              <a:rPr lang="en-US" sz="2400" dirty="0">
                <a:solidFill>
                  <a:srgbClr val="FF0000"/>
                </a:solidFill>
              </a:rPr>
              <a:t>o</a:t>
            </a:r>
            <a:r>
              <a:rPr lang="en-US" sz="2400" dirty="0" smtClean="0">
                <a:solidFill>
                  <a:srgbClr val="FF0000"/>
                </a:solidFill>
              </a:rPr>
              <a:t>r commercialize this product in that country, has this patent been granted; is it in force?</a:t>
            </a:r>
          </a:p>
          <a:p>
            <a:pPr marL="457200" indent="-457200" algn="just">
              <a:spcAft>
                <a:spcPts val="1800"/>
              </a:spcAft>
              <a:buFont typeface="Arial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720637"/>
            <a:ext cx="5878576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5235" y="249428"/>
            <a:ext cx="464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Patent Database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338328" y="914400"/>
            <a:ext cx="8500872" cy="2721258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n-US" sz="3200" b="1" i="1" dirty="0" smtClean="0">
                <a:solidFill>
                  <a:schemeClr val="accent2">
                    <a:lumMod val="75000"/>
                  </a:schemeClr>
                </a:solidFill>
              </a:rPr>
              <a:t>The </a:t>
            </a: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Intellectual Property Office keeps the Patent Register</a:t>
            </a:r>
            <a:r>
              <a:rPr lang="en-US" sz="3200" b="1" i="1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Electronic Patent Register contains the bibliographic data and legal </a:t>
            </a:r>
            <a:r>
              <a:rPr lang="en-US" sz="3200" b="1" i="1" dirty="0" smtClean="0">
                <a:solidFill>
                  <a:schemeClr val="accent2">
                    <a:lumMod val="75000"/>
                  </a:schemeClr>
                </a:solidFill>
              </a:rPr>
              <a:t>status </a:t>
            </a: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on the patent applications and registered </a:t>
            </a:r>
            <a:r>
              <a:rPr lang="en-US" sz="3200" b="1" i="1" dirty="0" smtClean="0">
                <a:solidFill>
                  <a:schemeClr val="accent2">
                    <a:lumMod val="75000"/>
                  </a:schemeClr>
                </a:solidFill>
              </a:rPr>
              <a:t>patents.</a:t>
            </a:r>
            <a:endParaRPr lang="en-US" sz="3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0935" y="4724400"/>
            <a:ext cx="8015657" cy="255454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err="1" smtClean="0"/>
              <a:t>Espacenet</a:t>
            </a:r>
            <a:r>
              <a:rPr lang="en-US" sz="3200" dirty="0" smtClean="0"/>
              <a:t> </a:t>
            </a:r>
            <a:r>
              <a:rPr lang="en-US" sz="3200" dirty="0" smtClean="0"/>
              <a:t>, EPO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USPTO, </a:t>
            </a:r>
            <a:r>
              <a:rPr lang="en-US" sz="3200" dirty="0" smtClean="0"/>
              <a:t>US</a:t>
            </a:r>
            <a:endParaRPr lang="en-US" sz="3200" dirty="0" smtClean="0"/>
          </a:p>
          <a:p>
            <a:pPr marL="457200" indent="-457200">
              <a:buFontTx/>
              <a:buChar char="-"/>
            </a:pPr>
            <a:r>
              <a:rPr lang="en-US" sz="3200" dirty="0" smtClean="0"/>
              <a:t>J-</a:t>
            </a:r>
            <a:r>
              <a:rPr lang="en-US" sz="3200" dirty="0" err="1" smtClean="0"/>
              <a:t>PlatPat</a:t>
            </a:r>
            <a:r>
              <a:rPr lang="en-US" sz="3200" dirty="0" smtClean="0"/>
              <a:t>, </a:t>
            </a:r>
            <a:r>
              <a:rPr lang="en-US" sz="3200" dirty="0" smtClean="0"/>
              <a:t>JPO</a:t>
            </a:r>
          </a:p>
          <a:p>
            <a:pPr marL="457200" indent="-457200">
              <a:buFontTx/>
              <a:buChar char="-"/>
            </a:pPr>
            <a:endParaRPr lang="en-US" sz="3200" dirty="0" smtClean="0"/>
          </a:p>
          <a:p>
            <a:pPr marL="457200" indent="-457200">
              <a:buFontTx/>
              <a:buChar char="-"/>
            </a:pPr>
            <a:endParaRPr lang="en-US" sz="3200" dirty="0" smtClean="0"/>
          </a:p>
          <a:p>
            <a:pPr marL="457200" indent="-457200">
              <a:buFontTx/>
              <a:buChar char="-"/>
            </a:pPr>
            <a:r>
              <a:rPr lang="en-US" sz="3200" dirty="0" smtClean="0"/>
              <a:t>CNIPA, CP&amp;SA</a:t>
            </a:r>
          </a:p>
          <a:p>
            <a:pPr marL="457200" indent="-457200">
              <a:buFontTx/>
              <a:buChar char="-"/>
            </a:pPr>
            <a:r>
              <a:rPr lang="en-US" sz="3200" dirty="0" err="1" smtClean="0"/>
              <a:t>inPASS</a:t>
            </a:r>
            <a:r>
              <a:rPr lang="en-US" sz="3200" dirty="0" smtClean="0"/>
              <a:t>, </a:t>
            </a:r>
            <a:r>
              <a:rPr lang="en-US" sz="3200" dirty="0" err="1" smtClean="0"/>
              <a:t>Ipindia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338328" y="4006190"/>
            <a:ext cx="6840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/>
              <a:t>Examples of </a:t>
            </a:r>
            <a:r>
              <a:rPr lang="en-US" sz="3600" dirty="0" err="1"/>
              <a:t>Patentscope</a:t>
            </a:r>
            <a:r>
              <a:rPr lang="en-US" sz="3600" dirty="0"/>
              <a:t>, </a:t>
            </a:r>
            <a:r>
              <a:rPr lang="en-US" sz="3600" dirty="0" smtClean="0"/>
              <a:t>WIPO: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111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 smtClean="0"/>
              <a:t>Patentscope</a:t>
            </a:r>
            <a:r>
              <a:rPr lang="en-US" sz="3600" spc="-5" dirty="0" smtClean="0"/>
              <a:t>,</a:t>
            </a:r>
            <a:r>
              <a:rPr sz="3600" spc="-5" dirty="0" smtClean="0"/>
              <a:t> WIPO</a:t>
            </a:r>
            <a:r>
              <a:rPr sz="3600" spc="-35" dirty="0" smtClean="0"/>
              <a:t> 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52400" y="762000"/>
            <a:ext cx="8912860" cy="751488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3200" b="1" i="1" spc="-5" dirty="0">
                <a:solidFill>
                  <a:srgbClr val="001F5F"/>
                </a:solidFill>
                <a:latin typeface="Liberation Sans Narrow"/>
                <a:cs typeface="Liberation Sans Narrow"/>
              </a:rPr>
              <a:t>https://</a:t>
            </a:r>
            <a:r>
              <a:rPr lang="en-US" sz="3200" b="1" i="1" spc="-5" dirty="0" err="1">
                <a:solidFill>
                  <a:srgbClr val="001F5F"/>
                </a:solidFill>
                <a:latin typeface="Liberation Sans Narrow"/>
                <a:cs typeface="Liberation Sans Narrow"/>
              </a:rPr>
              <a:t>patentscope.wipo.int</a:t>
            </a:r>
            <a:r>
              <a:rPr lang="en-US" sz="3200" b="1" i="1" spc="-5" dirty="0">
                <a:solidFill>
                  <a:srgbClr val="001F5F"/>
                </a:solidFill>
                <a:latin typeface="Liberation Sans Narrow"/>
                <a:cs typeface="Liberation Sans Narrow"/>
              </a:rPr>
              <a:t>/search/</a:t>
            </a:r>
            <a:r>
              <a:rPr lang="en-US" sz="3200" b="1" i="1" spc="-5" dirty="0" err="1">
                <a:solidFill>
                  <a:srgbClr val="001F5F"/>
                </a:solidFill>
                <a:latin typeface="Liberation Sans Narrow"/>
                <a:cs typeface="Liberation Sans Narrow"/>
              </a:rPr>
              <a:t>en</a:t>
            </a:r>
            <a:r>
              <a:rPr lang="en-US" sz="3200" b="1" i="1" spc="-5" dirty="0">
                <a:solidFill>
                  <a:srgbClr val="001F5F"/>
                </a:solidFill>
                <a:latin typeface="Liberation Sans Narrow"/>
                <a:cs typeface="Liberation Sans Narrow"/>
              </a:rPr>
              <a:t>/</a:t>
            </a:r>
            <a:r>
              <a:rPr lang="en-US" sz="3200" b="1" i="1" spc="-5" dirty="0" err="1">
                <a:solidFill>
                  <a:srgbClr val="001F5F"/>
                </a:solidFill>
                <a:latin typeface="Liberation Sans Narrow"/>
                <a:cs typeface="Liberation Sans Narrow"/>
              </a:rPr>
              <a:t>search.jsf</a:t>
            </a:r>
            <a:endParaRPr lang="en-US" sz="3200" b="1" i="1" dirty="0" smtClean="0">
              <a:solidFill>
                <a:srgbClr val="001F5F"/>
              </a:solidFill>
              <a:latin typeface="Liberation Sans Narrow"/>
              <a:cs typeface="Liberation Sans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48" y="1547216"/>
            <a:ext cx="5936621" cy="489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 smtClean="0"/>
              <a:t>Patentscope</a:t>
            </a:r>
            <a:r>
              <a:rPr lang="en-US" sz="3600" spc="-5" dirty="0" smtClean="0"/>
              <a:t>,</a:t>
            </a:r>
            <a:r>
              <a:rPr sz="3600" spc="-5" dirty="0" smtClean="0"/>
              <a:t> WIPO</a:t>
            </a:r>
            <a:r>
              <a:rPr sz="3600" spc="-35" dirty="0" smtClean="0"/>
              <a:t> 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52400" y="762000"/>
            <a:ext cx="8912860" cy="628377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2400" b="1" i="1" spc="-5" dirty="0">
                <a:solidFill>
                  <a:srgbClr val="001F5F"/>
                </a:solidFill>
                <a:latin typeface="Liberation Sans Narrow"/>
                <a:cs typeface="Liberation Sans Narrow"/>
              </a:rPr>
              <a:t>https://</a:t>
            </a:r>
            <a:r>
              <a:rPr lang="en-US" sz="2400" b="1" i="1" spc="-5" dirty="0" err="1">
                <a:solidFill>
                  <a:srgbClr val="001F5F"/>
                </a:solidFill>
                <a:latin typeface="Liberation Sans Narrow"/>
                <a:cs typeface="Liberation Sans Narrow"/>
              </a:rPr>
              <a:t>patentscope.wipo.int</a:t>
            </a:r>
            <a:r>
              <a:rPr lang="en-US" sz="2400" b="1" i="1" spc="-5" dirty="0">
                <a:solidFill>
                  <a:srgbClr val="001F5F"/>
                </a:solidFill>
                <a:latin typeface="Liberation Sans Narrow"/>
                <a:cs typeface="Liberation Sans Narrow"/>
              </a:rPr>
              <a:t>/search/</a:t>
            </a:r>
            <a:r>
              <a:rPr lang="en-US" sz="2400" b="1" i="1" spc="-5" dirty="0" err="1">
                <a:solidFill>
                  <a:srgbClr val="001F5F"/>
                </a:solidFill>
                <a:latin typeface="Liberation Sans Narrow"/>
                <a:cs typeface="Liberation Sans Narrow"/>
              </a:rPr>
              <a:t>en</a:t>
            </a:r>
            <a:r>
              <a:rPr lang="en-US" sz="2400" b="1" i="1" spc="-5" dirty="0">
                <a:solidFill>
                  <a:srgbClr val="001F5F"/>
                </a:solidFill>
                <a:latin typeface="Liberation Sans Narrow"/>
                <a:cs typeface="Liberation Sans Narrow"/>
              </a:rPr>
              <a:t>/</a:t>
            </a:r>
            <a:r>
              <a:rPr lang="en-US" sz="2400" b="1" i="1" spc="-5" dirty="0" err="1">
                <a:solidFill>
                  <a:srgbClr val="001F5F"/>
                </a:solidFill>
                <a:latin typeface="Liberation Sans Narrow"/>
                <a:cs typeface="Liberation Sans Narrow"/>
              </a:rPr>
              <a:t>search.jsf</a:t>
            </a:r>
            <a:endParaRPr lang="en-US" sz="2400" b="1" i="1" dirty="0" smtClean="0">
              <a:solidFill>
                <a:srgbClr val="001F5F"/>
              </a:solidFill>
              <a:latin typeface="Liberation Sans Narrow"/>
              <a:cs typeface="Liberation Sans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79" y="1509445"/>
            <a:ext cx="7740421" cy="49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4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 smtClean="0"/>
              <a:t>Patentscope</a:t>
            </a:r>
            <a:r>
              <a:rPr lang="en-US" sz="3600" spc="-5" dirty="0" smtClean="0"/>
              <a:t>,</a:t>
            </a:r>
            <a:r>
              <a:rPr sz="3600" spc="-5" dirty="0" smtClean="0"/>
              <a:t> WIPO</a:t>
            </a:r>
            <a:r>
              <a:rPr sz="3600" spc="-35" dirty="0" smtClean="0"/>
              <a:t> 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52400" y="762000"/>
            <a:ext cx="8912860" cy="751488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3200" spc="-5" smtClean="0">
                <a:latin typeface="Liberation Sans Narrow"/>
                <a:cs typeface="Liberation Sans Narrow"/>
              </a:rPr>
              <a:t>the</a:t>
            </a:r>
            <a:endParaRPr lang="en-US" sz="3200" dirty="0" smtClean="0">
              <a:latin typeface="Liberation Sans Narrow"/>
              <a:cs typeface="Liberation Sans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" y="935989"/>
            <a:ext cx="9144000" cy="30245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7439"/>
            <a:ext cx="9144000" cy="29868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5822"/>
            <a:ext cx="9144000" cy="2578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24" y="981295"/>
            <a:ext cx="7539212" cy="55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8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 smtClean="0"/>
              <a:t>Espacenet</a:t>
            </a:r>
            <a:r>
              <a:rPr lang="en-US" sz="3600" spc="-5" dirty="0" smtClean="0"/>
              <a:t>,</a:t>
            </a:r>
            <a:r>
              <a:rPr sz="3600" spc="-5" dirty="0" smtClean="0"/>
              <a:t> </a:t>
            </a:r>
            <a:r>
              <a:rPr lang="en-US" sz="3600" spc="-5" dirty="0" smtClean="0"/>
              <a:t>E</a:t>
            </a:r>
            <a:r>
              <a:rPr sz="3600" spc="-5" dirty="0" smtClean="0"/>
              <a:t>PO</a:t>
            </a:r>
            <a:r>
              <a:rPr sz="3600" spc="-35" dirty="0" smtClean="0"/>
              <a:t> 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52400" y="762000"/>
            <a:ext cx="8912860" cy="1500411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3200" spc="-5" dirty="0">
                <a:latin typeface="Liberation Sans Narrow"/>
                <a:cs typeface="Liberation Sans Narrow"/>
              </a:rPr>
              <a:t>https://</a:t>
            </a:r>
            <a:r>
              <a:rPr lang="en-US" sz="3200" spc="-5" dirty="0" err="1">
                <a:latin typeface="Liberation Sans Narrow"/>
                <a:cs typeface="Liberation Sans Narrow"/>
              </a:rPr>
              <a:t>worldwide.espacenet.com</a:t>
            </a:r>
            <a:r>
              <a:rPr lang="en-US" sz="3200" spc="-5" dirty="0">
                <a:latin typeface="Liberation Sans Narrow"/>
                <a:cs typeface="Liberation Sans Narrow"/>
              </a:rPr>
              <a:t>/?locale=</a:t>
            </a:r>
            <a:r>
              <a:rPr lang="en-US" sz="3200" spc="-5" dirty="0" err="1">
                <a:latin typeface="Liberation Sans Narrow"/>
                <a:cs typeface="Liberation Sans Narrow"/>
              </a:rPr>
              <a:t>en_EP</a:t>
            </a:r>
            <a:endParaRPr lang="en-US" sz="3200" spc="-5" dirty="0">
              <a:latin typeface="Liberation Sans Narrow"/>
              <a:cs typeface="Liberation Sans Narrow"/>
            </a:endParaRPr>
          </a:p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3200" spc="-5" dirty="0" smtClean="0">
                <a:latin typeface="Liberation Sans Narrow"/>
                <a:cs typeface="Liberation Sans Narrow"/>
              </a:rPr>
              <a:t>the</a:t>
            </a:r>
            <a:endParaRPr lang="en-US" sz="3200" dirty="0" smtClean="0">
              <a:latin typeface="Liberation Sans Narrow"/>
              <a:cs typeface="Liberation Sans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" y="1524000"/>
            <a:ext cx="890062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 smtClean="0"/>
              <a:t>Espacenet</a:t>
            </a:r>
            <a:r>
              <a:rPr lang="en-US" sz="3600" spc="-5" dirty="0" smtClean="0"/>
              <a:t>,</a:t>
            </a:r>
            <a:r>
              <a:rPr sz="3600" spc="-5" dirty="0" smtClean="0"/>
              <a:t> </a:t>
            </a:r>
            <a:r>
              <a:rPr lang="en-US" sz="3600" spc="-5" dirty="0" smtClean="0"/>
              <a:t>E</a:t>
            </a:r>
            <a:r>
              <a:rPr sz="3600" spc="-5" dirty="0" smtClean="0"/>
              <a:t>PO</a:t>
            </a:r>
            <a:r>
              <a:rPr sz="3600" spc="-35" dirty="0" smtClean="0"/>
              <a:t> 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14" y="1396763"/>
            <a:ext cx="6669786" cy="50801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776" y="1017373"/>
            <a:ext cx="8153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https://worldwide.espacenet.com/?</a:t>
            </a:r>
            <a:r>
              <a:rPr lang="en-GB" dirty="0" smtClean="0">
                <a:hlinkClick r:id="rId6"/>
              </a:rPr>
              <a:t>locale=en_EP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289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 smtClean="0"/>
              <a:t>Espacenet</a:t>
            </a:r>
            <a:r>
              <a:rPr lang="en-US" sz="3600" spc="-5" dirty="0" smtClean="0"/>
              <a:t>,</a:t>
            </a:r>
            <a:r>
              <a:rPr sz="3600" spc="-5" dirty="0" smtClean="0"/>
              <a:t> </a:t>
            </a:r>
            <a:r>
              <a:rPr lang="en-US" sz="3600" spc="-5" dirty="0" smtClean="0"/>
              <a:t>E</a:t>
            </a:r>
            <a:r>
              <a:rPr sz="3600" spc="-5" dirty="0" smtClean="0"/>
              <a:t>PO</a:t>
            </a:r>
            <a:r>
              <a:rPr sz="3600" spc="-35" dirty="0" smtClean="0"/>
              <a:t> 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456" y="0"/>
            <a:ext cx="5205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 smtClean="0"/>
              <a:t>Espacenet</a:t>
            </a:r>
            <a:r>
              <a:rPr lang="en-US" sz="3600" spc="-5" dirty="0" smtClean="0"/>
              <a:t>,</a:t>
            </a:r>
            <a:r>
              <a:rPr sz="3600" spc="-5" dirty="0" smtClean="0"/>
              <a:t> </a:t>
            </a:r>
            <a:r>
              <a:rPr lang="en-US" sz="3600" spc="-5" dirty="0" smtClean="0"/>
              <a:t>E</a:t>
            </a:r>
            <a:r>
              <a:rPr sz="3600" spc="-5" dirty="0" smtClean="0"/>
              <a:t>PO</a:t>
            </a:r>
            <a:r>
              <a:rPr sz="3600" spc="-35" dirty="0" smtClean="0"/>
              <a:t> 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7163"/>
            <a:ext cx="9144000" cy="58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9441" y="88565"/>
            <a:ext cx="599624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GB" sz="2400" dirty="0"/>
              <a:t>IPC : </a:t>
            </a:r>
            <a:r>
              <a:rPr lang="en-GB" sz="2400" dirty="0" smtClean="0"/>
              <a:t>International </a:t>
            </a:r>
            <a:r>
              <a:rPr lang="en-GB" sz="2400" dirty="0"/>
              <a:t>Patent Classification</a:t>
            </a:r>
            <a:br>
              <a:rPr lang="en-GB" sz="2400" dirty="0"/>
            </a:br>
            <a:r>
              <a:rPr lang="en-GB" sz="2400" dirty="0"/>
              <a:t>CPC: Cooperative Patent Classification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379564"/>
              </p:ext>
            </p:extLst>
          </p:nvPr>
        </p:nvGraphicFramePr>
        <p:xfrm>
          <a:off x="152400" y="984580"/>
          <a:ext cx="8839200" cy="5539369"/>
        </p:xfrm>
        <a:graphic>
          <a:graphicData uri="http://schemas.openxmlformats.org/drawingml/2006/table">
            <a:tbl>
              <a:tblPr/>
              <a:tblGrid>
                <a:gridCol w="1524000"/>
                <a:gridCol w="3200400"/>
                <a:gridCol w="4114800"/>
              </a:tblGrid>
              <a:tr h="53239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bg1"/>
                          </a:solidFill>
                        </a:rPr>
                        <a:t>Aspect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bg1"/>
                          </a:solidFill>
                        </a:rPr>
                        <a:t>IPC (International Patent Classification)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bg1"/>
                          </a:solidFill>
                        </a:rPr>
                        <a:t>CPC (Cooperative Patent Classification)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782827">
                <a:tc>
                  <a:txBody>
                    <a:bodyPr/>
                    <a:lstStyle/>
                    <a:p>
                      <a:r>
                        <a:rPr lang="en-US" sz="1600" b="1" dirty="0"/>
                        <a:t>Developer</a:t>
                      </a:r>
                      <a:endParaRPr lang="en-US" sz="1600" dirty="0"/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Created by WIPO (World Intellectual Property Organization)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Created jointly by the European Patent Office (EPO) and U.S. Patent and Trademark Office (USPTO)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218">
                <a:tc>
                  <a:txBody>
                    <a:bodyPr/>
                    <a:lstStyle/>
                    <a:p>
                      <a:r>
                        <a:rPr lang="en-US" sz="1600" b="1"/>
                        <a:t>Coverage</a:t>
                      </a:r>
                      <a:endParaRPr lang="en-US" sz="1600"/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Used worldwide as a common standard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Mainly Europe and U.S., but now adopted by many others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572218">
                <a:tc>
                  <a:txBody>
                    <a:bodyPr/>
                    <a:lstStyle/>
                    <a:p>
                      <a:r>
                        <a:rPr lang="en-US" sz="1600" b="1" dirty="0"/>
                        <a:t>Structure</a:t>
                      </a:r>
                      <a:endParaRPr lang="en-US" sz="1600" dirty="0"/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Sections → Classes → Subclasses → Groups → Subgroups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Same as IPC, but with extra layers and more detail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553">
                <a:tc>
                  <a:txBody>
                    <a:bodyPr/>
                    <a:lstStyle/>
                    <a:p>
                      <a:r>
                        <a:rPr lang="en-US" sz="1600" b="1" dirty="0"/>
                        <a:t>Level of Detail</a:t>
                      </a:r>
                      <a:endParaRPr lang="en-US" sz="1600" dirty="0"/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Broader categories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Much more specific and fine-grained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72218">
                <a:tc>
                  <a:txBody>
                    <a:bodyPr/>
                    <a:lstStyle/>
                    <a:p>
                      <a:r>
                        <a:rPr lang="en-US" sz="1600" b="1" dirty="0"/>
                        <a:t>Purpose</a:t>
                      </a:r>
                      <a:endParaRPr lang="en-US" sz="1600" dirty="0"/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To make patents searchable across all countries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improve search accuracy and handle new, complex technologies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218">
                <a:tc>
                  <a:txBody>
                    <a:bodyPr/>
                    <a:lstStyle/>
                    <a:p>
                      <a:r>
                        <a:rPr lang="en-US" sz="1600" b="1" dirty="0"/>
                        <a:t>Updates</a:t>
                      </a:r>
                      <a:endParaRPr lang="en-US" sz="1600" dirty="0"/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Updated periodically by WIPO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Updated more often to keep pace with new inventions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</a:tr>
              <a:tr h="572218">
                <a:tc>
                  <a:txBody>
                    <a:bodyPr/>
                    <a:lstStyle/>
                    <a:p>
                      <a:r>
                        <a:rPr lang="en-US" sz="1600" b="1" dirty="0"/>
                        <a:t>Use in </a:t>
                      </a:r>
                      <a:r>
                        <a:rPr lang="en-US" sz="1600" b="1" dirty="0" err="1"/>
                        <a:t>Espacenet</a:t>
                      </a:r>
                      <a:endParaRPr lang="en-US" sz="1600" dirty="0"/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Always shown, useful for broad searches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Shown alongside IPC, useful for very precise searches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15551">
                <a:tc>
                  <a:txBody>
                    <a:bodyPr/>
                    <a:lstStyle/>
                    <a:p>
                      <a:r>
                        <a:rPr lang="en-US" sz="1600" b="1" dirty="0"/>
                        <a:t>Example</a:t>
                      </a:r>
                      <a:endParaRPr lang="en-US" sz="1600" dirty="0"/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IPC: A61K 8/00 </a:t>
                      </a:r>
                      <a:r>
                        <a:rPr lang="en-US" sz="1600" dirty="0"/>
                        <a:t>= Cosmetics or toilet preparations (like all types of lotions, shampoos, makeup)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CPC: A61K 8/02 </a:t>
                      </a:r>
                      <a:r>
                        <a:rPr lang="en-US" sz="1600" dirty="0"/>
                        <a:t>= Cosmetics specifically containing surfactants (e.g., a new type of foaming face wash)</a:t>
                      </a:r>
                    </a:p>
                  </a:txBody>
                  <a:tcPr marL="30709" marR="30709" marT="15354" marB="153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38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800" y="246138"/>
            <a:ext cx="6096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THOUGHTS????</a:t>
            </a:r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968575"/>
            <a:ext cx="5867400" cy="54528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" y="1143000"/>
            <a:ext cx="3149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1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1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307340" y="990600"/>
            <a:ext cx="8608060" cy="518347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algn="just"/>
            <a:r>
              <a:rPr lang="en-GB" sz="3200" b="1" dirty="0"/>
              <a:t>Search Activity - Finding CPC Symbols</a:t>
            </a:r>
            <a:endParaRPr lang="en-US" sz="3200" dirty="0"/>
          </a:p>
          <a:p>
            <a:pPr algn="just"/>
            <a:r>
              <a:rPr lang="en-GB" sz="3200" b="1" dirty="0"/>
              <a:t> </a:t>
            </a:r>
            <a:endParaRPr lang="en-US" sz="3200" dirty="0"/>
          </a:p>
          <a:p>
            <a:pPr algn="just"/>
            <a:r>
              <a:rPr lang="en-GB" sz="3200" dirty="0"/>
              <a:t>a) Find the CPC symbol Y02C 20/10 and note the description of the symbol.</a:t>
            </a:r>
            <a:endParaRPr lang="en-US" sz="3200" dirty="0"/>
          </a:p>
          <a:p>
            <a:pPr algn="just"/>
            <a:r>
              <a:rPr lang="en-GB" sz="3200" dirty="0"/>
              <a:t>b) Find a patent application published in 2008, with CPC code Y02C 20/10, and "Zafar" as one of the inventors.</a:t>
            </a:r>
            <a:endParaRPr lang="en-US" sz="3200" dirty="0"/>
          </a:p>
          <a:p>
            <a:pPr algn="just"/>
            <a:r>
              <a:rPr lang="en-GB" sz="3200" dirty="0"/>
              <a:t>c) Was a patent corresponding to the identified patent application granted? If yes, then give details on number, issue date and ownership.</a:t>
            </a:r>
            <a:endParaRPr lang="en-US" sz="32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2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231140" y="762000"/>
            <a:ext cx="8760460" cy="5675913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algn="just"/>
            <a:r>
              <a:rPr lang="en-GB" sz="3200" b="1" dirty="0"/>
              <a:t>Search Activity - Finding CPC Symbols for various technologies</a:t>
            </a:r>
            <a:endParaRPr lang="en-US" sz="3200" dirty="0"/>
          </a:p>
          <a:p>
            <a:pPr algn="just"/>
            <a:r>
              <a:rPr lang="en-US" sz="3200" dirty="0"/>
              <a:t> </a:t>
            </a:r>
          </a:p>
          <a:p>
            <a:pPr algn="just"/>
            <a:r>
              <a:rPr lang="en-GB" sz="3200" dirty="0"/>
              <a:t>Which CPC symbol would be the most relevant for an invention relating to:</a:t>
            </a:r>
            <a:endParaRPr lang="en-US" sz="3200" dirty="0"/>
          </a:p>
          <a:p>
            <a:pPr algn="just"/>
            <a:r>
              <a:rPr lang="en-GB" sz="3200" dirty="0"/>
              <a:t>a) Energy generation through renewable energy sources </a:t>
            </a:r>
            <a:endParaRPr lang="en-US" sz="3200" dirty="0"/>
          </a:p>
          <a:p>
            <a:pPr algn="just"/>
            <a:r>
              <a:rPr lang="en-GB" sz="3200" dirty="0"/>
              <a:t>b) Medicinal preparations containing peptides </a:t>
            </a:r>
            <a:endParaRPr lang="en-US" sz="3200" dirty="0"/>
          </a:p>
          <a:p>
            <a:pPr algn="just"/>
            <a:r>
              <a:rPr lang="en-GB" sz="3200" dirty="0"/>
              <a:t>c) Automatic musical instruments</a:t>
            </a:r>
            <a:endParaRPr lang="en-US" sz="3200" dirty="0"/>
          </a:p>
          <a:p>
            <a:pPr algn="just"/>
            <a:r>
              <a:rPr lang="en-GB" sz="3200" dirty="0"/>
              <a:t>d) Woven pile fabrics</a:t>
            </a:r>
            <a:endParaRPr lang="en-US" sz="3200" dirty="0"/>
          </a:p>
          <a:p>
            <a:pPr algn="just"/>
            <a:r>
              <a:rPr lang="en-GB" sz="3200" dirty="0"/>
              <a:t>e) Data switching networks</a:t>
            </a:r>
            <a:endParaRPr lang="en-US" sz="32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3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231140" y="1105636"/>
            <a:ext cx="8760460" cy="518347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algn="just"/>
            <a:r>
              <a:rPr lang="en-US" sz="3200" b="1" dirty="0"/>
              <a:t>Search Activity - Finding a patent where the inventor has a common name </a:t>
            </a:r>
          </a:p>
          <a:p>
            <a:pPr algn="just"/>
            <a:r>
              <a:rPr lang="en-US" sz="3200" i="1" dirty="0"/>
              <a:t> </a:t>
            </a:r>
            <a:endParaRPr lang="en-US" sz="3200" dirty="0"/>
          </a:p>
          <a:p>
            <a:pPr algn="just"/>
            <a:r>
              <a:rPr lang="en-US" sz="3200" i="1" dirty="0"/>
              <a:t>Luxury Bath Fittings Inc</a:t>
            </a:r>
            <a:r>
              <a:rPr lang="en-US" sz="3200" dirty="0"/>
              <a:t>. is a company which manufactures bath fittings such as faucets, wash basins, bath tubs, shower panels, shower heads etc. Recently their researchers came across a patent US6263524 that mentions a shower head which provides an entertaining display of moving objects while in the shower. 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3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214" y="1601014"/>
            <a:ext cx="6288786" cy="4418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80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3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91832" y="1239674"/>
            <a:ext cx="8684260" cy="4691028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 algn="just">
              <a:spcBef>
                <a:spcPts val="20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3200" dirty="0" smtClean="0"/>
              <a:t>Intrigued by the patent, the researchers want to know if they could use the idea of floating objects, for example fish, in a bath tub to make it both decorative and appealing for their customers. They have information on a bath tub designed in combination with an aquarium by an inventor whose second name is Robinson. Can you help the researchers find the patent number and its date of issue</a:t>
            </a:r>
            <a:r>
              <a:rPr lang="en-US" sz="3200" dirty="0" smtClean="0"/>
              <a:t>?</a:t>
            </a:r>
            <a:endParaRPr lang="en-US" sz="3200" dirty="0" smtClean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4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231140" y="685800"/>
            <a:ext cx="8760460" cy="6168355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algn="just"/>
            <a:r>
              <a:rPr lang="en-US" sz="3200" b="1" dirty="0"/>
              <a:t>Search Activity – How could Boolean operators help with this search?</a:t>
            </a:r>
            <a:endParaRPr lang="en-US" sz="3200" dirty="0"/>
          </a:p>
          <a:p>
            <a:pPr algn="just"/>
            <a:r>
              <a:rPr lang="en-US" sz="3200" dirty="0"/>
              <a:t> </a:t>
            </a:r>
          </a:p>
          <a:p>
            <a:pPr algn="just"/>
            <a:r>
              <a:rPr lang="en-GB" sz="3200" dirty="0"/>
              <a:t>Using the same example as in Search Activity 4.4.1, which of the following search strings do you think it would be best to use in the </a:t>
            </a:r>
            <a:r>
              <a:rPr lang="en-GB" sz="3200" dirty="0" err="1"/>
              <a:t>Patentscope</a:t>
            </a:r>
            <a:r>
              <a:rPr lang="en-GB" sz="3200" dirty="0"/>
              <a:t> simple search page </a:t>
            </a:r>
            <a:endParaRPr lang="en-US" sz="3200" dirty="0"/>
          </a:p>
          <a:p>
            <a:pPr algn="just"/>
            <a:r>
              <a:rPr lang="en-GB" sz="3200" dirty="0"/>
              <a:t>(1</a:t>
            </a:r>
            <a:r>
              <a:rPr lang="en-GB" sz="3200" dirty="0" smtClean="0"/>
              <a:t>) sludge </a:t>
            </a:r>
            <a:r>
              <a:rPr lang="en-GB" sz="3200" dirty="0"/>
              <a:t>AND waste</a:t>
            </a:r>
            <a:endParaRPr lang="en-US" sz="3200" dirty="0"/>
          </a:p>
          <a:p>
            <a:pPr algn="just"/>
            <a:r>
              <a:rPr lang="en-GB" sz="3200" dirty="0" smtClean="0"/>
              <a:t>(</a:t>
            </a:r>
            <a:r>
              <a:rPr lang="en-GB" sz="3200" dirty="0"/>
              <a:t>2) sludge </a:t>
            </a:r>
            <a:r>
              <a:rPr lang="en-GB" sz="3200" dirty="0"/>
              <a:t>OR waste </a:t>
            </a:r>
            <a:endParaRPr lang="en-US" sz="3200" dirty="0"/>
          </a:p>
          <a:p>
            <a:pPr algn="just"/>
            <a:r>
              <a:rPr lang="en-GB" sz="3200" dirty="0" smtClean="0"/>
              <a:t>(</a:t>
            </a:r>
            <a:r>
              <a:rPr lang="en-GB" sz="3200" dirty="0"/>
              <a:t>3) mycelium </a:t>
            </a:r>
            <a:r>
              <a:rPr lang="en-GB" sz="3200" dirty="0"/>
              <a:t>AND </a:t>
            </a:r>
            <a:r>
              <a:rPr lang="en-GB" sz="3200" dirty="0" smtClean="0"/>
              <a:t>bacteria</a:t>
            </a:r>
          </a:p>
          <a:p>
            <a:pPr algn="just"/>
            <a:r>
              <a:rPr lang="en-GB" sz="3200" dirty="0"/>
              <a:t>(4) </a:t>
            </a:r>
            <a:r>
              <a:rPr lang="en-GB" sz="3200" dirty="0" smtClean="0"/>
              <a:t>"</a:t>
            </a:r>
            <a:r>
              <a:rPr lang="en-GB" sz="3200" dirty="0" err="1"/>
              <a:t>peracetic</a:t>
            </a:r>
            <a:r>
              <a:rPr lang="en-GB" sz="3200" dirty="0"/>
              <a:t> acid" AND waste</a:t>
            </a:r>
            <a:endParaRPr lang="en-US" sz="3200" dirty="0"/>
          </a:p>
          <a:p>
            <a:pPr algn="just"/>
            <a:endParaRPr lang="en-US" sz="32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5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231140" y="1105636"/>
            <a:ext cx="8608060" cy="445506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algn="just"/>
            <a:r>
              <a:rPr lang="en-US" sz="3200" b="1" dirty="0" smtClean="0"/>
              <a:t>Search </a:t>
            </a:r>
            <a:r>
              <a:rPr lang="en-US" sz="3200" b="1" dirty="0"/>
              <a:t>Activity - Finding the patent document for the pop-up toaster</a:t>
            </a:r>
            <a:endParaRPr lang="en-US" sz="3200" dirty="0"/>
          </a:p>
          <a:p>
            <a:pPr algn="just"/>
            <a:r>
              <a:rPr lang="en-US" sz="3200" dirty="0"/>
              <a:t>The best thing since sliced bread, but it was actually invented before sliced bread. See if you can find the application number, and locate the patent document of the pop-up toaster by Charles Strite applied for in 1920. </a:t>
            </a:r>
          </a:p>
          <a:p>
            <a:pPr marL="469900" indent="-457200" algn="just">
              <a:lnSpc>
                <a:spcPct val="100000"/>
              </a:lnSpc>
              <a:spcBef>
                <a:spcPts val="20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endParaRPr sz="3200" dirty="0">
              <a:latin typeface="Liberation Sans Narrow"/>
              <a:cs typeface="Liberation Sans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6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229932" y="2438400"/>
            <a:ext cx="8608060" cy="1992853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algn="just"/>
            <a:r>
              <a:rPr lang="en-US" sz="3200" b="1" dirty="0" smtClean="0"/>
              <a:t>Search </a:t>
            </a:r>
            <a:r>
              <a:rPr lang="en-US" sz="3200" b="1" dirty="0"/>
              <a:t>Activity - Finding the patent document for the </a:t>
            </a:r>
            <a:r>
              <a:rPr lang="en-US" sz="3200" b="1" dirty="0" smtClean="0"/>
              <a:t>“</a:t>
            </a:r>
            <a:r>
              <a:rPr lang="en-US" sz="3200" b="1" dirty="0" err="1" smtClean="0"/>
              <a:t>Hoverboard</a:t>
            </a:r>
            <a:r>
              <a:rPr lang="en-US" sz="3200" b="1" dirty="0" smtClean="0"/>
              <a:t>”</a:t>
            </a:r>
            <a:endParaRPr lang="en-US" sz="3200" dirty="0"/>
          </a:p>
          <a:p>
            <a:pPr marL="469900" indent="-457200" algn="just">
              <a:lnSpc>
                <a:spcPct val="100000"/>
              </a:lnSpc>
              <a:spcBef>
                <a:spcPts val="20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endParaRPr sz="3200" dirty="0">
              <a:latin typeface="Liberation Sans Narrow"/>
              <a:cs typeface="Liberation Sans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43626" y="6537495"/>
            <a:ext cx="3500754" cy="292735"/>
          </a:xfrm>
          <a:custGeom>
            <a:avLst/>
            <a:gdLst/>
            <a:ahLst/>
            <a:cxnLst/>
            <a:rect l="l" t="t" r="r" b="b"/>
            <a:pathLst>
              <a:path w="3500754" h="292734">
                <a:moveTo>
                  <a:pt x="3500501" y="0"/>
                </a:moveTo>
                <a:lnTo>
                  <a:pt x="0" y="0"/>
                </a:lnTo>
                <a:lnTo>
                  <a:pt x="0" y="292392"/>
                </a:lnTo>
                <a:lnTo>
                  <a:pt x="3500501" y="292392"/>
                </a:lnTo>
                <a:lnTo>
                  <a:pt x="3500501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74897" y="249428"/>
            <a:ext cx="2320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Thank</a:t>
            </a:r>
            <a:r>
              <a:rPr sz="3600" spc="-145" dirty="0"/>
              <a:t> </a:t>
            </a:r>
            <a:r>
              <a:rPr sz="3600" spc="-90" dirty="0"/>
              <a:t>You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6585244"/>
            <a:ext cx="277495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3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Project for Change : Bhutan</a:t>
            </a:r>
            <a:r>
              <a:rPr sz="1300" b="1" i="1" spc="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3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2019-2020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3227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60135F8-A6E4-F74D-8931-96A855186051}" type="slidenum">
              <a:rPr lang="en-US" smtClean="0"/>
              <a:t>28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21287"/>
            <a:ext cx="8712200" cy="459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1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" y="1066800"/>
            <a:ext cx="9144000" cy="320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6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800" y="246138"/>
            <a:ext cx="6096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THOUGHTS????</a:t>
            </a:r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9" y="2000225"/>
            <a:ext cx="3697976" cy="3597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86" y="1933501"/>
            <a:ext cx="390221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1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2" y="872656"/>
            <a:ext cx="8686800" cy="59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7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1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72" y="938487"/>
            <a:ext cx="7315750" cy="59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</a:t>
            </a:r>
            <a:r>
              <a:rPr lang="en-US" sz="3600" spc="-5" dirty="0" smtClean="0"/>
              <a:t>2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41" y="1238998"/>
            <a:ext cx="7134041" cy="55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</a:t>
            </a:r>
            <a:r>
              <a:rPr lang="en-US" sz="3600" spc="-5" dirty="0" smtClean="0"/>
              <a:t>3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" y="907850"/>
            <a:ext cx="9144000" cy="55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</a:t>
            </a:r>
            <a:r>
              <a:rPr lang="en-US" sz="3600" spc="-5" dirty="0" smtClean="0"/>
              <a:t>3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18" y="900842"/>
            <a:ext cx="4800600" cy="59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Task </a:t>
            </a:r>
            <a:r>
              <a:rPr lang="en-US" sz="3600" spc="-5" dirty="0"/>
              <a:t>5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5" y="1305719"/>
            <a:ext cx="61087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800" y="246138"/>
            <a:ext cx="66294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 smtClean="0"/>
              <a:t>Patent </a:t>
            </a:r>
            <a:r>
              <a:rPr lang="en-US" spc="-5" smtClean="0"/>
              <a:t>Document Information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828800" y="945026"/>
            <a:ext cx="7054089" cy="5429692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Title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Abstract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Description, Drawings, Claims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Patent Publication, Application, Priority Number(s)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Dates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Classifications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Inventor, Applicant, Owner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Citations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Examiner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Country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Patent Family</a:t>
            </a:r>
            <a:endParaRPr lang="en-US" sz="28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Types of Searches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047117"/>
            <a:ext cx="8196072" cy="112082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57200" indent="-457200" algn="just">
              <a:spcAft>
                <a:spcPts val="1800"/>
              </a:spcAft>
              <a:buFont typeface="Arial" charset="0"/>
              <a:buChar char="•"/>
            </a:pPr>
            <a:r>
              <a:rPr lang="en-US" sz="3200" dirty="0" smtClean="0"/>
              <a:t>State-of-the </a:t>
            </a:r>
            <a:r>
              <a:rPr lang="en-US" sz="3200" dirty="0"/>
              <a:t>art searches </a:t>
            </a:r>
            <a:r>
              <a:rPr lang="en-US" sz="3200" dirty="0" smtClean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W</a:t>
            </a:r>
            <a:r>
              <a:rPr lang="en-US" sz="2400" dirty="0" smtClean="0">
                <a:solidFill>
                  <a:srgbClr val="FF0000"/>
                </a:solidFill>
              </a:rPr>
              <a:t>hat solutions are there to my technical problem</a:t>
            </a:r>
            <a:r>
              <a:rPr lang="en-US" sz="2400" dirty="0" smtClean="0">
                <a:solidFill>
                  <a:srgbClr val="FF0000"/>
                </a:solidFill>
              </a:rPr>
              <a:t>?)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450965"/>
            <a:ext cx="2438105" cy="37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Types of Searches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066800"/>
            <a:ext cx="8196072" cy="112082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57200" indent="-457200" algn="just">
              <a:spcAft>
                <a:spcPts val="1800"/>
              </a:spcAft>
              <a:buFont typeface="Arial" charset="0"/>
              <a:buChar char="•"/>
            </a:pPr>
            <a:r>
              <a:rPr lang="en-US" sz="3200" dirty="0" smtClean="0"/>
              <a:t>Novelty/patentability </a:t>
            </a:r>
            <a:r>
              <a:rPr lang="en-US" sz="3200" dirty="0" smtClean="0"/>
              <a:t>searches </a:t>
            </a:r>
            <a:r>
              <a:rPr lang="en-US" sz="2400" dirty="0" smtClean="0">
                <a:solidFill>
                  <a:srgbClr val="FF0000"/>
                </a:solidFill>
              </a:rPr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Can I </a:t>
            </a:r>
            <a:r>
              <a:rPr lang="en-US" sz="2400" dirty="0" smtClean="0">
                <a:solidFill>
                  <a:srgbClr val="FF0000"/>
                </a:solidFill>
              </a:rPr>
              <a:t>obtain a patent for my invention</a:t>
            </a:r>
            <a:r>
              <a:rPr lang="en-US" sz="2400" dirty="0" smtClean="0">
                <a:solidFill>
                  <a:srgbClr val="FF0000"/>
                </a:solidFill>
              </a:rPr>
              <a:t>?)</a:t>
            </a:r>
            <a:endParaRPr lang="en-US" sz="3200"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68" y="2330807"/>
            <a:ext cx="5363971" cy="394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Types of Searches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435926" y="871840"/>
            <a:ext cx="8196072" cy="112082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57200" indent="-457200" algn="just">
              <a:spcAft>
                <a:spcPts val="1800"/>
              </a:spcAft>
              <a:buFont typeface="Arial" charset="0"/>
              <a:buChar char="•"/>
            </a:pPr>
            <a:r>
              <a:rPr lang="en-US" sz="3200" dirty="0" smtClean="0"/>
              <a:t>Validity </a:t>
            </a:r>
            <a:r>
              <a:rPr lang="en-US" sz="3200" dirty="0" smtClean="0"/>
              <a:t>searches </a:t>
            </a:r>
            <a:r>
              <a:rPr lang="en-US" sz="2400" dirty="0" smtClean="0">
                <a:solidFill>
                  <a:srgbClr val="FF0000"/>
                </a:solidFill>
              </a:rPr>
              <a:t>(Is this patent valid? Can it be legally challenged</a:t>
            </a:r>
            <a:r>
              <a:rPr lang="en-US" sz="2400" dirty="0" smtClean="0">
                <a:solidFill>
                  <a:srgbClr val="FF0000"/>
                </a:solidFill>
              </a:rPr>
              <a:t>?)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37" y="2128743"/>
            <a:ext cx="4033808" cy="42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7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Types of Searches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435926" y="1065169"/>
            <a:ext cx="8196072" cy="1720984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57200" indent="-457200" algn="just">
              <a:spcAft>
                <a:spcPts val="1800"/>
              </a:spcAft>
              <a:buFont typeface="Arial" charset="0"/>
              <a:buChar char="•"/>
            </a:pPr>
            <a:r>
              <a:rPr lang="en-US" sz="3200" dirty="0" smtClean="0"/>
              <a:t>Name </a:t>
            </a:r>
            <a:r>
              <a:rPr lang="en-US" sz="3200" dirty="0"/>
              <a:t>searches </a:t>
            </a:r>
            <a:r>
              <a:rPr lang="en-US" sz="2400" dirty="0" smtClean="0">
                <a:solidFill>
                  <a:srgbClr val="FF0000"/>
                </a:solidFill>
              </a:rPr>
              <a:t>(What inventions has this individual or company been involved with?)</a:t>
            </a:r>
            <a:endParaRPr lang="en-US" sz="2400" dirty="0">
              <a:solidFill>
                <a:srgbClr val="FF0000"/>
              </a:solidFill>
            </a:endParaRPr>
          </a:p>
          <a:p>
            <a:pPr marL="457200" indent="-457200" algn="just">
              <a:spcAft>
                <a:spcPts val="1800"/>
              </a:spcAft>
              <a:buFont typeface="Arial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92" y="2773712"/>
            <a:ext cx="4610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5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6422" y="0"/>
            <a:ext cx="939165" cy="93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0180" y="249428"/>
            <a:ext cx="464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Types of Searches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266762" y="809472"/>
            <a:ext cx="8534400" cy="1490152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57200" indent="-457200" algn="just">
              <a:spcAft>
                <a:spcPts val="1800"/>
              </a:spcAft>
              <a:buFont typeface="Arial" charset="0"/>
              <a:buChar char="•"/>
            </a:pPr>
            <a:r>
              <a:rPr lang="en-US" sz="3200" dirty="0" smtClean="0"/>
              <a:t>Technological activity searches </a:t>
            </a:r>
            <a:r>
              <a:rPr lang="en-US" sz="2400" dirty="0" smtClean="0">
                <a:solidFill>
                  <a:srgbClr val="FF0000"/>
                </a:solidFill>
              </a:rPr>
              <a:t>(How has this technology developed over time and who has been involved in its development?)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31214" cy="9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pc="-15" dirty="0"/>
              <a:t>Awareness </a:t>
            </a:r>
            <a:r>
              <a:rPr spc="-5" dirty="0"/>
              <a:t>on Intellectual Property</a:t>
            </a:r>
            <a:r>
              <a:rPr spc="55" dirty="0"/>
              <a:t> </a:t>
            </a:r>
            <a:r>
              <a:rPr spc="-5" dirty="0"/>
              <a:t>Rights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425" y="6477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D2BEBB-C49E-5046-BCAB-BCF575B2B19F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67" y="2285957"/>
            <a:ext cx="7094395" cy="4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</TotalTime>
  <Words>890</Words>
  <Application>Microsoft Macintosh PowerPoint</Application>
  <PresentationFormat>On-screen Show (4:3)</PresentationFormat>
  <Paragraphs>227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Carlito</vt:lpstr>
      <vt:lpstr>Liberation Sans Narrow</vt:lpstr>
      <vt:lpstr>Times New Roman</vt:lpstr>
      <vt:lpstr>Arial</vt:lpstr>
      <vt:lpstr>Office Theme</vt:lpstr>
      <vt:lpstr>Introduction to Intellectual  Property Rights (Patent Database Searches)  (3IT)  29th August 2025</vt:lpstr>
      <vt:lpstr>THOUGHTS????</vt:lpstr>
      <vt:lpstr>THOUGHTS????</vt:lpstr>
      <vt:lpstr>Patent Document Information</vt:lpstr>
      <vt:lpstr>Types of Searches</vt:lpstr>
      <vt:lpstr>Types of Searches</vt:lpstr>
      <vt:lpstr>Types of Searches</vt:lpstr>
      <vt:lpstr>Types of Searches</vt:lpstr>
      <vt:lpstr>Types of Searches</vt:lpstr>
      <vt:lpstr>Types of Searches</vt:lpstr>
      <vt:lpstr>Patent Database</vt:lpstr>
      <vt:lpstr>Patentscope, WIPO </vt:lpstr>
      <vt:lpstr>Patentscope, WIPO </vt:lpstr>
      <vt:lpstr>Patentscope, WIPO </vt:lpstr>
      <vt:lpstr>Espacenet, EPO </vt:lpstr>
      <vt:lpstr>Espacenet, EPO </vt:lpstr>
      <vt:lpstr>Espacenet, EPO </vt:lpstr>
      <vt:lpstr>Espacenet, EPO </vt:lpstr>
      <vt:lpstr>IPC : International Patent Classification CPC: Cooperative Patent Classification</vt:lpstr>
      <vt:lpstr>Task 1</vt:lpstr>
      <vt:lpstr>Task 2</vt:lpstr>
      <vt:lpstr>Task 3</vt:lpstr>
      <vt:lpstr>Task 3</vt:lpstr>
      <vt:lpstr>Task 3</vt:lpstr>
      <vt:lpstr>Task 4</vt:lpstr>
      <vt:lpstr>Task 5</vt:lpstr>
      <vt:lpstr>Task 6</vt:lpstr>
      <vt:lpstr>Thank You</vt:lpstr>
      <vt:lpstr>Task 1</vt:lpstr>
      <vt:lpstr>Task 1</vt:lpstr>
      <vt:lpstr>Task 1</vt:lpstr>
      <vt:lpstr>Task 2</vt:lpstr>
      <vt:lpstr>Task 3</vt:lpstr>
      <vt:lpstr>Task 3</vt:lpstr>
      <vt:lpstr>Task 5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User-PC</dc:creator>
  <cp:lastModifiedBy>Microsoft Office User</cp:lastModifiedBy>
  <cp:revision>40</cp:revision>
  <dcterms:created xsi:type="dcterms:W3CDTF">2021-01-14T13:50:19Z</dcterms:created>
  <dcterms:modified xsi:type="dcterms:W3CDTF">2025-08-28T16:15:11Z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2020-03-18T00:00:00Z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2021-01-14T00:00:00Z</vt:filetime>
  </property>
</Properties>
</file>